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56" r:id="rId2"/>
    <p:sldId id="257" r:id="rId3"/>
    <p:sldId id="258" r:id="rId4"/>
    <p:sldId id="259" r:id="rId5"/>
    <p:sldId id="261" r:id="rId6"/>
    <p:sldId id="262" r:id="rId7"/>
    <p:sldId id="263" r:id="rId8"/>
    <p:sldId id="268" r:id="rId9"/>
    <p:sldId id="271" r:id="rId10"/>
    <p:sldId id="264" r:id="rId11"/>
    <p:sldId id="265" r:id="rId12"/>
    <p:sldId id="266" r:id="rId13"/>
    <p:sldId id="270"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D2B"/>
    <a:srgbClr val="778858"/>
    <a:srgbClr val="FBFBFB"/>
    <a:srgbClr val="0B2F25"/>
    <a:srgbClr val="003300"/>
    <a:srgbClr val="CCCCFF"/>
    <a:srgbClr val="FFFFFF"/>
    <a:srgbClr val="0560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2168" autoAdjust="0"/>
  </p:normalViewPr>
  <p:slideViewPr>
    <p:cSldViewPr>
      <p:cViewPr varScale="1">
        <p:scale>
          <a:sx n="68" d="100"/>
          <a:sy n="68" d="100"/>
        </p:scale>
        <p:origin x="144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93BFF364-4B3F-4858-98F4-E502C0129D75}" type="datetimeFigureOut">
              <a:rPr lang="en-US" smtClean="0"/>
              <a:t>6/9/2026</a:t>
            </a:fld>
            <a:endParaRPr lang="en-US"/>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2D5CFF28-F2D4-4443-80FD-B25093AFC461}" type="slidenum">
              <a:rPr lang="en-US" smtClean="0"/>
              <a:t>‹#›</a:t>
            </a:fld>
            <a:endParaRPr lang="en-US"/>
          </a:p>
        </p:txBody>
      </p:sp>
    </p:spTree>
    <p:extLst>
      <p:ext uri="{BB962C8B-B14F-4D97-AF65-F5344CB8AC3E}">
        <p14:creationId xmlns:p14="http://schemas.microsoft.com/office/powerpoint/2010/main" val="105907753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5CFF28-F2D4-4443-80FD-B25093AFC461}" type="slidenum">
              <a:rPr lang="en-US" smtClean="0"/>
              <a:t>6</a:t>
            </a:fld>
            <a:endParaRPr lang="en-US"/>
          </a:p>
        </p:txBody>
      </p:sp>
    </p:spTree>
    <p:extLst>
      <p:ext uri="{BB962C8B-B14F-4D97-AF65-F5344CB8AC3E}">
        <p14:creationId xmlns:p14="http://schemas.microsoft.com/office/powerpoint/2010/main" val="3512340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2901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5CFF28-F2D4-4443-80FD-B25093AFC461}" type="slidenum">
              <a:rPr lang="en-US" smtClean="0"/>
              <a:t>10</a:t>
            </a:fld>
            <a:endParaRPr lang="en-US"/>
          </a:p>
        </p:txBody>
      </p:sp>
    </p:spTree>
    <p:extLst>
      <p:ext uri="{BB962C8B-B14F-4D97-AF65-F5344CB8AC3E}">
        <p14:creationId xmlns:p14="http://schemas.microsoft.com/office/powerpoint/2010/main" val="19046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24/12/1447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24/12/1447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24/12/1447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24/12/1447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24/12/1447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24/12/1447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24/12/1447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Alwatikon.Insurance@AF.ly"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LY"/>
          </a:p>
        </p:txBody>
      </p:sp>
      <p:sp>
        <p:nvSpPr>
          <p:cNvPr id="3" name="عنوان فرعي 2"/>
          <p:cNvSpPr>
            <a:spLocks noGrp="1"/>
          </p:cNvSpPr>
          <p:nvPr>
            <p:ph type="subTitle" idx="1"/>
          </p:nvPr>
        </p:nvSpPr>
        <p:spPr/>
        <p:txBody>
          <a:bodyPr/>
          <a:lstStyle/>
          <a:p>
            <a:endParaRPr lang="ar-LY"/>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457412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nodePh="1">
                                  <p:stCondLst>
                                    <p:cond delay="0"/>
                                  </p:stCondLst>
                                  <p:endCondLst>
                                    <p:cond evt="begin" delay="0">
                                      <p:tn val="11"/>
                                    </p:cond>
                                  </p:end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6371343" cy="5652140"/>
          </a:xfrm>
        </p:spPr>
      </p:pic>
      <p:sp>
        <p:nvSpPr>
          <p:cNvPr id="7" name="مستطيل مستدير الزوايا 6"/>
          <p:cNvSpPr/>
          <p:nvPr/>
        </p:nvSpPr>
        <p:spPr>
          <a:xfrm>
            <a:off x="6372200" y="0"/>
            <a:ext cx="2771800" cy="6858000"/>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l" rtl="0"/>
            <a:r>
              <a:rPr lang="en-US" sz="1400" b="1" dirty="0" smtClean="0">
                <a:solidFill>
                  <a:srgbClr val="163D2B"/>
                </a:solidFill>
              </a:rPr>
              <a:t>Our </a:t>
            </a:r>
            <a:r>
              <a:rPr lang="en-US" sz="1400" b="1" dirty="0">
                <a:solidFill>
                  <a:srgbClr val="163D2B"/>
                </a:solidFill>
              </a:rPr>
              <a:t>Approach to Working with </a:t>
            </a:r>
            <a:r>
              <a:rPr lang="en-US" sz="1400" b="1" dirty="0" smtClean="0">
                <a:solidFill>
                  <a:srgbClr val="163D2B"/>
                </a:solidFill>
              </a:rPr>
              <a:t>Clients</a:t>
            </a:r>
            <a:r>
              <a:rPr lang="ar-LY" sz="1400" b="1" dirty="0" smtClean="0">
                <a:solidFill>
                  <a:srgbClr val="163D2B"/>
                </a:solidFill>
              </a:rPr>
              <a:t>: </a:t>
            </a:r>
          </a:p>
          <a:p>
            <a:pPr algn="l" rtl="0"/>
            <a:r>
              <a:rPr lang="en-US" sz="1400" dirty="0" smtClean="0">
                <a:solidFill>
                  <a:srgbClr val="163D2B"/>
                </a:solidFill>
              </a:rPr>
              <a:t>• </a:t>
            </a:r>
            <a:r>
              <a:rPr lang="en-US" sz="1400" dirty="0">
                <a:solidFill>
                  <a:srgbClr val="163D2B"/>
                </a:solidFill>
              </a:rPr>
              <a:t>Understanding the nature of the client's business and analyzing the associated risks.</a:t>
            </a:r>
          </a:p>
          <a:p>
            <a:pPr algn="l" rtl="0"/>
            <a:r>
              <a:rPr lang="en-US" sz="1400" dirty="0">
                <a:solidFill>
                  <a:srgbClr val="163D2B"/>
                </a:solidFill>
              </a:rPr>
              <a:t>• Identifying insurance requirements accurately according to the size of the risk and the nature of assets and liabilities</a:t>
            </a:r>
            <a:r>
              <a:rPr lang="en-US" sz="1400" dirty="0" smtClean="0">
                <a:solidFill>
                  <a:srgbClr val="163D2B"/>
                </a:solidFill>
              </a:rPr>
              <a:t>.</a:t>
            </a:r>
            <a:endParaRPr lang="ar-LY" sz="1400" dirty="0" smtClean="0">
              <a:solidFill>
                <a:srgbClr val="163D2B"/>
              </a:solidFill>
            </a:endParaRPr>
          </a:p>
          <a:p>
            <a:pPr algn="l" rtl="0"/>
            <a:endParaRPr lang="en-US" sz="1400" dirty="0">
              <a:solidFill>
                <a:srgbClr val="163D2B"/>
              </a:solidFill>
            </a:endParaRPr>
          </a:p>
          <a:p>
            <a:pPr algn="l" rtl="0"/>
            <a:r>
              <a:rPr lang="en-US" sz="1400" dirty="0">
                <a:solidFill>
                  <a:srgbClr val="163D2B"/>
                </a:solidFill>
              </a:rPr>
              <a:t>• Designing suitable insurance proposals, including coverage, exclusions, and liability limits</a:t>
            </a:r>
            <a:r>
              <a:rPr lang="en-US" sz="1400" dirty="0" smtClean="0">
                <a:solidFill>
                  <a:srgbClr val="163D2B"/>
                </a:solidFill>
              </a:rPr>
              <a:t>.</a:t>
            </a:r>
            <a:endParaRPr lang="ar-LY" sz="1400" dirty="0" smtClean="0">
              <a:solidFill>
                <a:srgbClr val="163D2B"/>
              </a:solidFill>
            </a:endParaRPr>
          </a:p>
          <a:p>
            <a:pPr algn="l" rtl="0"/>
            <a:endParaRPr lang="en-US" sz="1400" dirty="0">
              <a:solidFill>
                <a:srgbClr val="163D2B"/>
              </a:solidFill>
            </a:endParaRPr>
          </a:p>
          <a:p>
            <a:pPr algn="l" rtl="0"/>
            <a:r>
              <a:rPr lang="en-US" sz="1400" dirty="0">
                <a:solidFill>
                  <a:srgbClr val="163D2B"/>
                </a:solidFill>
              </a:rPr>
              <a:t>• Monitoring policy issuance and providing continuous technical and administrative support throughout the coverage period</a:t>
            </a:r>
            <a:r>
              <a:rPr lang="en-US" sz="1400" dirty="0" smtClean="0">
                <a:solidFill>
                  <a:srgbClr val="163D2B"/>
                </a:solidFill>
              </a:rPr>
              <a:t>.</a:t>
            </a:r>
            <a:endParaRPr lang="ar-LY" sz="1400" dirty="0" smtClean="0">
              <a:solidFill>
                <a:srgbClr val="163D2B"/>
              </a:solidFill>
            </a:endParaRPr>
          </a:p>
          <a:p>
            <a:pPr algn="l" rtl="0"/>
            <a:endParaRPr lang="en-US" sz="1400" dirty="0">
              <a:solidFill>
                <a:srgbClr val="163D2B"/>
              </a:solidFill>
            </a:endParaRPr>
          </a:p>
          <a:p>
            <a:pPr algn="l" rtl="0"/>
            <a:r>
              <a:rPr lang="en-US" sz="1400" dirty="0">
                <a:solidFill>
                  <a:srgbClr val="163D2B"/>
                </a:solidFill>
              </a:rPr>
              <a:t>• Offering effective assistance in the event of claims to ensure prompt and transparent procedures</a:t>
            </a:r>
            <a:r>
              <a:rPr lang="en-US" sz="1400" dirty="0" smtClean="0">
                <a:solidFill>
                  <a:srgbClr val="163D2B"/>
                </a:solidFill>
              </a:rPr>
              <a:t>.</a:t>
            </a:r>
            <a:endParaRPr lang="en-US" sz="1400" dirty="0">
              <a:solidFill>
                <a:srgbClr val="163D2B"/>
              </a:solidFill>
            </a:endParaRPr>
          </a:p>
        </p:txBody>
      </p:sp>
      <p:sp>
        <p:nvSpPr>
          <p:cNvPr id="8" name="مربع نص 7"/>
          <p:cNvSpPr txBox="1"/>
          <p:nvPr/>
        </p:nvSpPr>
        <p:spPr>
          <a:xfrm>
            <a:off x="611560" y="5990437"/>
            <a:ext cx="5402441" cy="523220"/>
          </a:xfrm>
          <a:prstGeom prst="rect">
            <a:avLst/>
          </a:prstGeom>
          <a:noFill/>
        </p:spPr>
        <p:txBody>
          <a:bodyPr wrap="none" rtlCol="1">
            <a:spAutoFit/>
          </a:bodyPr>
          <a:lstStyle/>
          <a:p>
            <a:r>
              <a:rPr lang="en-US" sz="2800" b="1" dirty="0">
                <a:solidFill>
                  <a:schemeClr val="accent3">
                    <a:lumMod val="50000"/>
                  </a:schemeClr>
                </a:solidFill>
                <a:latin typeface="Arabic Typesetting" panose="03020402040406030203" pitchFamily="66" charset="-78"/>
                <a:cs typeface="Arabic Typesetting" panose="03020402040406030203" pitchFamily="66" charset="-78"/>
              </a:rPr>
              <a:t>Protecting Your Present and Securing Your Future...</a:t>
            </a:r>
            <a:endParaRPr lang="en-US" sz="2800" b="1" dirty="0">
              <a:solidFill>
                <a:schemeClr val="accent3">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075898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08922"/>
            <a:ext cx="9131137" cy="5150530"/>
          </a:xfrm>
          <a:effectLst>
            <a:softEdge rad="0"/>
          </a:effectLst>
        </p:spPr>
      </p:pic>
      <p:sp>
        <p:nvSpPr>
          <p:cNvPr id="6" name="مستطيل مستدير الزوايا 5"/>
          <p:cNvSpPr/>
          <p:nvPr/>
        </p:nvSpPr>
        <p:spPr>
          <a:xfrm>
            <a:off x="2915816" y="4423099"/>
            <a:ext cx="6107900" cy="2434901"/>
          </a:xfrm>
          <a:prstGeom prst="roundRect">
            <a:avLst/>
          </a:prstGeom>
          <a:solidFill>
            <a:schemeClr val="accent3">
              <a:lumMod val="75000"/>
              <a:alpha val="54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en-US" sz="2000" b="1" dirty="0" smtClean="0">
                <a:solidFill>
                  <a:srgbClr val="163D2B"/>
                </a:solidFill>
              </a:rPr>
              <a:t>Why </a:t>
            </a:r>
            <a:r>
              <a:rPr lang="en-US" sz="2000" b="1" dirty="0">
                <a:solidFill>
                  <a:srgbClr val="163D2B"/>
                </a:solidFill>
              </a:rPr>
              <a:t>Al-</a:t>
            </a:r>
            <a:r>
              <a:rPr lang="en-US" sz="2000" b="1" dirty="0" err="1">
                <a:solidFill>
                  <a:srgbClr val="163D2B"/>
                </a:solidFill>
              </a:rPr>
              <a:t>Watikon</a:t>
            </a:r>
            <a:r>
              <a:rPr lang="en-US" sz="2000" b="1" dirty="0">
                <a:solidFill>
                  <a:srgbClr val="163D2B"/>
                </a:solidFill>
              </a:rPr>
              <a:t> African Insurance Company?</a:t>
            </a:r>
          </a:p>
          <a:p>
            <a:pPr algn="l" rtl="0"/>
            <a:r>
              <a:rPr lang="en-US" sz="1600" dirty="0">
                <a:solidFill>
                  <a:srgbClr val="163D2B"/>
                </a:solidFill>
              </a:rPr>
              <a:t>Because the company combines a modern vision, technical expertise, and the ability to develop practical insurance solutions tailored to the needs of the Libyan market.</a:t>
            </a:r>
          </a:p>
          <a:p>
            <a:pPr algn="l" rtl="0"/>
            <a:r>
              <a:rPr lang="en-US" sz="1600" dirty="0">
                <a:solidFill>
                  <a:srgbClr val="163D2B"/>
                </a:solidFill>
              </a:rPr>
              <a:t>Furthermore, its reliance on international reinsurance relationships and brokerage networks provides greater flexibility in handling large and specialized risks, while enhancing clients’ confidence in the quality of the coverage provided</a:t>
            </a:r>
            <a:r>
              <a:rPr lang="en-US" sz="1600" dirty="0" smtClean="0">
                <a:solidFill>
                  <a:srgbClr val="163D2B"/>
                </a:solidFill>
              </a:rPr>
              <a:t>.</a:t>
            </a:r>
            <a:endParaRPr lang="en-US" sz="1600" dirty="0">
              <a:solidFill>
                <a:srgbClr val="163D2B"/>
              </a:solidFill>
            </a:endParaRPr>
          </a:p>
        </p:txBody>
      </p:sp>
      <p:sp>
        <p:nvSpPr>
          <p:cNvPr id="8" name="مربع نص 7"/>
          <p:cNvSpPr txBox="1"/>
          <p:nvPr/>
        </p:nvSpPr>
        <p:spPr>
          <a:xfrm>
            <a:off x="251519" y="5855189"/>
            <a:ext cx="2420199" cy="830997"/>
          </a:xfrm>
          <a:prstGeom prst="rect">
            <a:avLst/>
          </a:prstGeom>
          <a:noFill/>
        </p:spPr>
        <p:txBody>
          <a:bodyPr wrap="square" rtlCol="1">
            <a:spAutoFit/>
          </a:bodyPr>
          <a:lstStyle/>
          <a:p>
            <a:pPr algn="l"/>
            <a:r>
              <a:rPr lang="en-US" sz="2400" dirty="0">
                <a:solidFill>
                  <a:srgbClr val="163D2B"/>
                </a:solidFill>
                <a:latin typeface="Agency FB" panose="020B0503020202020204" pitchFamily="34" charset="0"/>
                <a:cs typeface="Akhbar MT" pitchFamily="2" charset="-78"/>
              </a:rPr>
              <a:t>Your Security Begins with Us...</a:t>
            </a:r>
            <a:endParaRPr lang="en-US" sz="2400" dirty="0">
              <a:solidFill>
                <a:srgbClr val="163D2B"/>
              </a:solidFill>
              <a:latin typeface="Agency FB" panose="020B0503020202020204" pitchFamily="34" charset="0"/>
              <a:cs typeface="Akhbar MT" pitchFamily="2" charset="-78"/>
            </a:endParaRPr>
          </a:p>
        </p:txBody>
      </p:sp>
    </p:spTree>
    <p:extLst>
      <p:ext uri="{BB962C8B-B14F-4D97-AF65-F5344CB8AC3E}">
        <p14:creationId xmlns:p14="http://schemas.microsoft.com/office/powerpoint/2010/main" val="23740498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78858"/>
            </a:gs>
            <a:gs pos="78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LY"/>
          </a:p>
        </p:txBody>
      </p:sp>
      <p:pic>
        <p:nvPicPr>
          <p:cNvPr id="4" name="عنصر نائب للمحتوى 3"/>
          <p:cNvPicPr>
            <a:picLocks noGrp="1" noChangeAspect="1"/>
          </p:cNvPicPr>
          <p:nvPr>
            <p:ph idx="1"/>
          </p:nvPr>
        </p:nvPicPr>
        <p:blipFill rotWithShape="1">
          <a:blip r:embed="rId2">
            <a:duotone>
              <a:prstClr val="black"/>
              <a:schemeClr val="accent3">
                <a:tint val="45000"/>
                <a:satMod val="400000"/>
              </a:schemeClr>
            </a:duotone>
            <a:extLst>
              <a:ext uri="{28A0092B-C50C-407E-A947-70E740481C1C}">
                <a14:useLocalDpi xmlns:a14="http://schemas.microsoft.com/office/drawing/2010/main" val="0"/>
              </a:ext>
            </a:extLst>
          </a:blip>
          <a:srcRect l="19939" t="-358" r="253" b="930"/>
          <a:stretch/>
        </p:blipFill>
        <p:spPr>
          <a:xfrm>
            <a:off x="0" y="-30812"/>
            <a:ext cx="9144000" cy="6858000"/>
          </a:xfrm>
          <a:effectLst>
            <a:outerShdw blurRad="50800" dist="50800" dir="5400000" algn="ctr" rotWithShape="0">
              <a:srgbClr val="000000">
                <a:alpha val="86000"/>
              </a:srgbClr>
            </a:outerShdw>
          </a:effectLst>
        </p:spPr>
      </p:pic>
      <p:sp>
        <p:nvSpPr>
          <p:cNvPr id="7" name="مستطيل مستدير الزوايا 6"/>
          <p:cNvSpPr/>
          <p:nvPr/>
        </p:nvSpPr>
        <p:spPr>
          <a:xfrm>
            <a:off x="457200" y="980728"/>
            <a:ext cx="3960440" cy="4464496"/>
          </a:xfrm>
          <a:prstGeom prst="roundRect">
            <a:avLst/>
          </a:prstGeom>
          <a:solidFill>
            <a:srgbClr val="163D2B"/>
          </a:solidFill>
          <a:ln>
            <a:solidFill>
              <a:schemeClr val="accent3">
                <a:lumMod val="50000"/>
              </a:schemeClr>
            </a:solid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en-US" sz="2000" dirty="0">
              <a:solidFill>
                <a:schemeClr val="bg1"/>
              </a:solidFill>
              <a:cs typeface="Akhbar MT" pitchFamily="2" charset="-78"/>
            </a:endParaRPr>
          </a:p>
          <a:p>
            <a:pPr algn="l" rtl="0"/>
            <a:endParaRPr lang="en-US" sz="2000" b="1" dirty="0"/>
          </a:p>
          <a:p>
            <a:pPr algn="l" rtl="0"/>
            <a:r>
              <a:rPr lang="en-US" sz="2000" b="1" dirty="0" smtClean="0"/>
              <a:t>In conclusion:</a:t>
            </a:r>
            <a:endParaRPr lang="en-US" sz="2000" b="1" dirty="0"/>
          </a:p>
          <a:p>
            <a:pPr algn="l" rtl="0"/>
            <a:r>
              <a:rPr lang="en-US" sz="2000" dirty="0"/>
              <a:t>Al-</a:t>
            </a:r>
            <a:r>
              <a:rPr lang="en-US" sz="2000" dirty="0" err="1"/>
              <a:t>Watikon</a:t>
            </a:r>
            <a:r>
              <a:rPr lang="en-US" sz="2000" dirty="0"/>
              <a:t> African Insurance Company is pleased to place its expertise and insurance services at the disposal of its clients and partners, reaffirming its readiness to provide suitable solutions that meet their needs and offer the highest levels of protection in accordance with best professional practices</a:t>
            </a:r>
            <a:r>
              <a:rPr lang="en-US" sz="2000" dirty="0" smtClean="0"/>
              <a:t>.</a:t>
            </a:r>
            <a:endParaRPr lang="en-US" sz="2000" dirty="0"/>
          </a:p>
        </p:txBody>
      </p:sp>
      <p:sp>
        <p:nvSpPr>
          <p:cNvPr id="3" name="TextBox 2"/>
          <p:cNvSpPr txBox="1"/>
          <p:nvPr/>
        </p:nvSpPr>
        <p:spPr>
          <a:xfrm>
            <a:off x="424985" y="5996191"/>
            <a:ext cx="9036496" cy="830997"/>
          </a:xfrm>
          <a:prstGeom prst="rect">
            <a:avLst/>
          </a:prstGeom>
          <a:noFill/>
        </p:spPr>
        <p:txBody>
          <a:bodyPr wrap="square" rtlCol="0">
            <a:spAutoFit/>
          </a:bodyPr>
          <a:lstStyle/>
          <a:p>
            <a:pPr algn="l"/>
            <a:r>
              <a:rPr lang="en-US" sz="2400" dirty="0">
                <a:solidFill>
                  <a:schemeClr val="bg1"/>
                </a:solidFill>
              </a:rPr>
              <a:t>Al-</a:t>
            </a:r>
            <a:r>
              <a:rPr lang="en-US" sz="2400" dirty="0" err="1">
                <a:solidFill>
                  <a:schemeClr val="bg1"/>
                </a:solidFill>
              </a:rPr>
              <a:t>Watikon</a:t>
            </a:r>
            <a:r>
              <a:rPr lang="en-US" sz="2400" dirty="0">
                <a:solidFill>
                  <a:schemeClr val="bg1"/>
                </a:solidFill>
              </a:rPr>
              <a:t> African Insurance – Confidence Leading Us Toward Success...</a:t>
            </a:r>
          </a:p>
        </p:txBody>
      </p:sp>
      <p:sp>
        <p:nvSpPr>
          <p:cNvPr id="5" name="TextBox 4"/>
          <p:cNvSpPr txBox="1"/>
          <p:nvPr/>
        </p:nvSpPr>
        <p:spPr>
          <a:xfrm>
            <a:off x="5868144" y="2132856"/>
            <a:ext cx="2160240" cy="369332"/>
          </a:xfrm>
          <a:prstGeom prst="rect">
            <a:avLst/>
          </a:prstGeom>
          <a:noFill/>
        </p:spPr>
        <p:txBody>
          <a:bodyPr wrap="square" rtlCol="0">
            <a:spAutoFit/>
          </a:bodyPr>
          <a:lstStyle/>
          <a:p>
            <a:r>
              <a:rPr lang="en-US" dirty="0">
                <a:solidFill>
                  <a:schemeClr val="bg2">
                    <a:lumMod val="75000"/>
                  </a:schemeClr>
                </a:solidFill>
                <a:cs typeface="+mj-cs"/>
              </a:rPr>
              <a:t>Al-</a:t>
            </a:r>
            <a:r>
              <a:rPr lang="en-US" dirty="0" err="1">
                <a:solidFill>
                  <a:schemeClr val="bg2">
                    <a:lumMod val="75000"/>
                  </a:schemeClr>
                </a:solidFill>
                <a:cs typeface="+mj-cs"/>
              </a:rPr>
              <a:t>Watikon</a:t>
            </a:r>
            <a:r>
              <a:rPr lang="en-US" dirty="0">
                <a:solidFill>
                  <a:schemeClr val="bg2">
                    <a:lumMod val="75000"/>
                  </a:schemeClr>
                </a:solidFill>
                <a:cs typeface="+mj-cs"/>
              </a:rPr>
              <a:t> African </a:t>
            </a:r>
            <a:endParaRPr lang="en-US" dirty="0">
              <a:solidFill>
                <a:schemeClr val="bg2">
                  <a:lumMod val="75000"/>
                </a:schemeClr>
              </a:solidFill>
              <a:cs typeface="+mj-cs"/>
            </a:endParaRPr>
          </a:p>
        </p:txBody>
      </p:sp>
    </p:spTree>
    <p:extLst>
      <p:ext uri="{BB962C8B-B14F-4D97-AF65-F5344CB8AC3E}">
        <p14:creationId xmlns:p14="http://schemas.microsoft.com/office/powerpoint/2010/main" val="20565985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5162843"/>
          </a:xfrm>
        </p:spPr>
      </p:pic>
      <p:sp>
        <p:nvSpPr>
          <p:cNvPr id="5" name="مربع نص 8"/>
          <p:cNvSpPr txBox="1"/>
          <p:nvPr/>
        </p:nvSpPr>
        <p:spPr>
          <a:xfrm>
            <a:off x="5294501" y="1182359"/>
            <a:ext cx="2401544" cy="923330"/>
          </a:xfrm>
          <a:prstGeom prst="rect">
            <a:avLst/>
          </a:prstGeom>
          <a:noFill/>
        </p:spPr>
        <p:txBody>
          <a:bodyPr wrap="square" rtlCol="1">
            <a:spAutoFit/>
          </a:bodyPr>
          <a:lstStyle/>
          <a:p>
            <a:pPr algn="l"/>
            <a:r>
              <a:rPr lang="en-US" b="1" dirty="0">
                <a:solidFill>
                  <a:schemeClr val="accent3">
                    <a:lumMod val="75000"/>
                  </a:schemeClr>
                </a:solidFill>
              </a:rPr>
              <a:t>Al-</a:t>
            </a:r>
            <a:r>
              <a:rPr lang="en-US" b="1" dirty="0" err="1">
                <a:solidFill>
                  <a:schemeClr val="accent3">
                    <a:lumMod val="75000"/>
                  </a:schemeClr>
                </a:solidFill>
              </a:rPr>
              <a:t>Watikon</a:t>
            </a:r>
            <a:r>
              <a:rPr lang="en-US" b="1" dirty="0">
                <a:solidFill>
                  <a:schemeClr val="accent3">
                    <a:lumMod val="75000"/>
                  </a:schemeClr>
                </a:solidFill>
              </a:rPr>
              <a:t> African Insurance – Confidence That Protects You</a:t>
            </a:r>
            <a:endParaRPr lang="en-US" dirty="0">
              <a:solidFill>
                <a:schemeClr val="accent3">
                  <a:lumMod val="75000"/>
                </a:schemeClr>
              </a:solidFill>
            </a:endParaRPr>
          </a:p>
        </p:txBody>
      </p:sp>
      <p:sp>
        <p:nvSpPr>
          <p:cNvPr id="8" name="Rectangle 7"/>
          <p:cNvSpPr/>
          <p:nvPr/>
        </p:nvSpPr>
        <p:spPr>
          <a:xfrm>
            <a:off x="0" y="5134708"/>
            <a:ext cx="9144000" cy="1723292"/>
          </a:xfrm>
          <a:prstGeom prst="rect">
            <a:avLst/>
          </a:prstGeom>
          <a:solidFill>
            <a:srgbClr val="0B2F25"/>
          </a:solidFill>
          <a:ln>
            <a:solidFill>
              <a:srgbClr val="0B2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r>
              <a:rPr lang="en-US" b="1" dirty="0"/>
              <a:t>Contact </a:t>
            </a:r>
            <a:r>
              <a:rPr lang="en-US" b="1" dirty="0" smtClean="0"/>
              <a:t>Us</a:t>
            </a:r>
            <a:r>
              <a:rPr lang="ar-LY" b="1" dirty="0" smtClean="0"/>
              <a:t>:</a:t>
            </a:r>
            <a:endParaRPr lang="en-US" b="1" dirty="0"/>
          </a:p>
          <a:p>
            <a:pPr algn="l"/>
            <a:r>
              <a:rPr lang="en-US" b="1" dirty="0"/>
              <a:t>Head Office:</a:t>
            </a:r>
            <a:r>
              <a:rPr lang="en-US" dirty="0"/>
              <a:t> Al-Nasr Street, Next to the Administrative Control Authority, Tripoli – </a:t>
            </a:r>
            <a:r>
              <a:rPr lang="en-US" dirty="0" smtClean="0"/>
              <a:t>Libya</a:t>
            </a:r>
          </a:p>
          <a:p>
            <a:pPr algn="l"/>
            <a:r>
              <a:rPr lang="en-US" dirty="0" smtClean="0"/>
              <a:t> phone: </a:t>
            </a:r>
            <a:endParaRPr lang="en-US" dirty="0"/>
          </a:p>
          <a:p>
            <a:pPr algn="l" rtl="0"/>
            <a:r>
              <a:rPr lang="ar-LY" dirty="0" smtClean="0"/>
              <a:t>0910930011  | 0913794131</a:t>
            </a:r>
            <a:r>
              <a:rPr lang="en-US" dirty="0"/>
              <a:t> </a:t>
            </a:r>
            <a:endParaRPr lang="en-US" dirty="0" smtClean="0"/>
          </a:p>
          <a:p>
            <a:pPr algn="l" rtl="0"/>
            <a:r>
              <a:rPr lang="en-US" b="1" dirty="0" smtClean="0"/>
              <a:t>Email: </a:t>
            </a:r>
            <a:r>
              <a:rPr lang="en-US" dirty="0">
                <a:solidFill>
                  <a:schemeClr val="tx2">
                    <a:lumMod val="75000"/>
                  </a:schemeClr>
                </a:solidFill>
                <a:hlinkClick r:id="rId3"/>
              </a:rPr>
              <a:t>Alwatikon.Insurance@AF.ly</a:t>
            </a:r>
            <a:endParaRPr lang="ar-LY" b="1" dirty="0"/>
          </a:p>
          <a:p>
            <a:pPr algn="l" rtl="0"/>
            <a:endParaRPr lang="ar-LY" dirty="0" smtClean="0"/>
          </a:p>
        </p:txBody>
      </p:sp>
    </p:spTree>
    <p:extLst>
      <p:ext uri="{BB962C8B-B14F-4D97-AF65-F5344CB8AC3E}">
        <p14:creationId xmlns:p14="http://schemas.microsoft.com/office/powerpoint/2010/main" val="6281672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LY"/>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5" name="مستطيل مستدير الزوايا 4"/>
          <p:cNvSpPr/>
          <p:nvPr/>
        </p:nvSpPr>
        <p:spPr>
          <a:xfrm>
            <a:off x="3602997" y="1916832"/>
            <a:ext cx="5541003" cy="3818520"/>
          </a:xfrm>
          <a:prstGeom prst="roundRect">
            <a:avLst/>
          </a:prstGeom>
          <a:solidFill>
            <a:schemeClr val="tx1">
              <a:lumMod val="95000"/>
              <a:lumOff val="5000"/>
              <a:alpha val="68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LY" sz="2400" b="1" dirty="0">
              <a:solidFill>
                <a:schemeClr val="bg1"/>
              </a:solidFill>
              <a:effectLst>
                <a:outerShdw blurRad="38100" dist="38100" dir="2700000" algn="tl">
                  <a:srgbClr val="000000">
                    <a:alpha val="43137"/>
                  </a:srgbClr>
                </a:outerShdw>
              </a:effectLst>
              <a:cs typeface="Akhbar MT" pitchFamily="2" charset="-78"/>
            </a:endParaRPr>
          </a:p>
          <a:p>
            <a:pPr algn="ctr" rtl="0"/>
            <a:r>
              <a:rPr lang="en-US" sz="2400" b="1" dirty="0" smtClean="0">
                <a:solidFill>
                  <a:schemeClr val="bg1"/>
                </a:solidFill>
                <a:effectLst>
                  <a:outerShdw blurRad="38100" dist="38100" dir="2700000" algn="tl">
                    <a:srgbClr val="000000">
                      <a:alpha val="43137"/>
                    </a:srgbClr>
                  </a:outerShdw>
                </a:effectLst>
                <a:cs typeface="Akhbar MT" pitchFamily="2" charset="-78"/>
              </a:rPr>
              <a:t>African </a:t>
            </a:r>
            <a:r>
              <a:rPr lang="en-US" sz="2400" b="1" dirty="0">
                <a:solidFill>
                  <a:schemeClr val="bg1"/>
                </a:solidFill>
                <a:effectLst>
                  <a:outerShdw blurRad="38100" dist="38100" dir="2700000" algn="tl">
                    <a:srgbClr val="000000">
                      <a:alpha val="43137"/>
                    </a:srgbClr>
                  </a:outerShdw>
                </a:effectLst>
                <a:cs typeface="Akhbar MT" pitchFamily="2" charset="-78"/>
              </a:rPr>
              <a:t>Al-</a:t>
            </a:r>
            <a:r>
              <a:rPr lang="en-US" sz="2400" b="1" dirty="0" err="1">
                <a:solidFill>
                  <a:schemeClr val="bg1"/>
                </a:solidFill>
                <a:effectLst>
                  <a:outerShdw blurRad="38100" dist="38100" dir="2700000" algn="tl">
                    <a:srgbClr val="000000">
                      <a:alpha val="43137"/>
                    </a:srgbClr>
                  </a:outerShdw>
                </a:effectLst>
                <a:cs typeface="Akhbar MT" pitchFamily="2" charset="-78"/>
              </a:rPr>
              <a:t>Watikon</a:t>
            </a:r>
            <a:r>
              <a:rPr lang="en-US" sz="2400" b="1" dirty="0">
                <a:solidFill>
                  <a:schemeClr val="bg1"/>
                </a:solidFill>
                <a:effectLst>
                  <a:outerShdw blurRad="38100" dist="38100" dir="2700000" algn="tl">
                    <a:srgbClr val="000000">
                      <a:alpha val="43137"/>
                    </a:srgbClr>
                  </a:outerShdw>
                </a:effectLst>
                <a:cs typeface="Akhbar MT" pitchFamily="2" charset="-78"/>
              </a:rPr>
              <a:t>  Insurance Company</a:t>
            </a:r>
          </a:p>
          <a:p>
            <a:pPr algn="ctr" rtl="0"/>
            <a:r>
              <a:rPr lang="en-US" sz="2400" b="1" dirty="0" smtClean="0"/>
              <a:t>Company </a:t>
            </a:r>
            <a:r>
              <a:rPr lang="en-US" sz="2400" b="1" dirty="0"/>
              <a:t>Profile</a:t>
            </a:r>
            <a:endParaRPr lang="en-US" sz="2400" dirty="0"/>
          </a:p>
          <a:p>
            <a:pPr algn="l" rtl="0"/>
            <a:r>
              <a:rPr lang="en-US" sz="2400" b="1" dirty="0"/>
              <a:t>Integrated Insurance Solutions </a:t>
            </a:r>
            <a:r>
              <a:rPr lang="en-US" sz="2400" b="1" dirty="0" smtClean="0"/>
              <a:t>International </a:t>
            </a:r>
            <a:r>
              <a:rPr lang="en-US" sz="2400" b="1" dirty="0"/>
              <a:t>Reinsurance Partnerships </a:t>
            </a:r>
            <a:r>
              <a:rPr lang="en-US" sz="2400" b="1" dirty="0" smtClean="0"/>
              <a:t>Specialized </a:t>
            </a:r>
            <a:r>
              <a:rPr lang="en-US" sz="2400" b="1" dirty="0"/>
              <a:t>Technical Expertise</a:t>
            </a:r>
            <a:endParaRPr lang="en-US" sz="2400" dirty="0"/>
          </a:p>
          <a:p>
            <a:pPr algn="l" rtl="0"/>
            <a:r>
              <a:rPr lang="en-US" sz="2400" dirty="0"/>
              <a:t>A corporate profile reflecting the company's identity and insurance services within the Libyan market.</a:t>
            </a:r>
          </a:p>
          <a:p>
            <a:pPr algn="ctr" rtl="0"/>
            <a:r>
              <a:rPr lang="ar-LY" sz="2400" b="1" dirty="0" smtClean="0">
                <a:solidFill>
                  <a:schemeClr val="bg1"/>
                </a:solidFill>
                <a:effectLst>
                  <a:outerShdw blurRad="38100" dist="38100" dir="2700000" algn="tl">
                    <a:srgbClr val="000000">
                      <a:alpha val="43137"/>
                    </a:srgbClr>
                  </a:outerShdw>
                </a:effectLst>
                <a:cs typeface="Akhbar MT" pitchFamily="2" charset="-78"/>
              </a:rPr>
              <a:t>2026</a:t>
            </a:r>
            <a:endParaRPr lang="ar-LY" sz="2400" b="1" dirty="0">
              <a:solidFill>
                <a:schemeClr val="bg1"/>
              </a:solidFill>
              <a:effectLst>
                <a:outerShdw blurRad="38100" dist="38100" dir="2700000" algn="tl">
                  <a:srgbClr val="000000">
                    <a:alpha val="43137"/>
                  </a:srgbClr>
                </a:outerShdw>
              </a:effectLst>
              <a:cs typeface="Akhbar MT" pitchFamily="2" charset="-78"/>
            </a:endParaRPr>
          </a:p>
          <a:p>
            <a:pPr algn="ctr" rtl="0"/>
            <a:endParaRPr lang="ar-LY" dirty="0">
              <a:solidFill>
                <a:schemeClr val="bg1"/>
              </a:solidFill>
              <a:effectLst>
                <a:outerShdw blurRad="38100" dist="38100" dir="2700000" algn="tl">
                  <a:srgbClr val="000000">
                    <a:alpha val="43137"/>
                  </a:srgbClr>
                </a:outerShdw>
              </a:effectLst>
              <a:cs typeface="Akhbar MT" pitchFamily="2" charset="-78"/>
            </a:endParaRPr>
          </a:p>
        </p:txBody>
      </p:sp>
    </p:spTree>
    <p:extLst>
      <p:ext uri="{BB962C8B-B14F-4D97-AF65-F5344CB8AC3E}">
        <p14:creationId xmlns:p14="http://schemas.microsoft.com/office/powerpoint/2010/main" val="27959792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4736"/>
            <a:ext cx="5796136" cy="5544616"/>
          </a:xfrm>
        </p:spPr>
      </p:pic>
      <p:sp>
        <p:nvSpPr>
          <p:cNvPr id="5" name="مستطيل 4"/>
          <p:cNvSpPr/>
          <p:nvPr/>
        </p:nvSpPr>
        <p:spPr>
          <a:xfrm>
            <a:off x="5796136" y="0"/>
            <a:ext cx="3347864" cy="6858000"/>
          </a:xfrm>
          <a:prstGeom prst="rect">
            <a:avLst/>
          </a:prstGeom>
          <a:solidFill>
            <a:schemeClr val="accent3">
              <a:lumMod val="50000"/>
              <a:alpha val="8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endParaRPr lang="en-US" sz="1400" b="1" dirty="0"/>
          </a:p>
          <a:p>
            <a:pPr algn="l" rtl="0"/>
            <a:r>
              <a:rPr lang="en-US" sz="1400" b="1" dirty="0"/>
              <a:t>Company </a:t>
            </a:r>
            <a:r>
              <a:rPr lang="en-US" sz="1400" b="1" dirty="0" smtClean="0"/>
              <a:t>Overview:</a:t>
            </a:r>
            <a:endParaRPr lang="en-US" sz="1400" b="1" dirty="0"/>
          </a:p>
          <a:p>
            <a:pPr algn="l" rtl="0"/>
            <a:r>
              <a:rPr lang="en-US" sz="1400" dirty="0"/>
              <a:t>Al-</a:t>
            </a:r>
            <a:r>
              <a:rPr lang="en-US" sz="1400" dirty="0" err="1"/>
              <a:t>Watikon</a:t>
            </a:r>
            <a:r>
              <a:rPr lang="en-US" sz="1400" dirty="0"/>
              <a:t> African Insurance Company is one of the ambitious companies operating within the Libyan insurance market. The company strives to provide comprehensive and effective insurance services that meet the needs of individuals and organizations while supporting the stability of economic activities through solutions designed for risk management and the protection of assets and liabilities.</a:t>
            </a:r>
          </a:p>
          <a:p>
            <a:pPr algn="l" rtl="0"/>
            <a:r>
              <a:rPr lang="en-US" sz="1400" dirty="0"/>
              <a:t>The company is built upon modern professional foundations and relies on strong partnerships with international reinsurance companies, in addition to cooperation with a distinguished network of brokers in global markets, enhancing its ability to provide insurance coverage with high capacity and exceptional quality.</a:t>
            </a:r>
          </a:p>
          <a:p>
            <a:pPr algn="l" rtl="0"/>
            <a:r>
              <a:rPr lang="en-US" sz="1400" dirty="0"/>
              <a:t>Al-</a:t>
            </a:r>
            <a:r>
              <a:rPr lang="en-US" sz="1400" dirty="0" err="1"/>
              <a:t>Watikon</a:t>
            </a:r>
            <a:r>
              <a:rPr lang="en-US" sz="1400" dirty="0"/>
              <a:t> African Insurance Company also relies on a specialized team possessing extensive expertise and competence across various insurance sectors, enabling the company to design flexible insurance programs that meet clients’ needs and help them face risks with confidence and stability, while maintaining long-term relationships built on trust and professionalism</a:t>
            </a:r>
            <a:r>
              <a:rPr lang="en-US" sz="1400" dirty="0" smtClean="0"/>
              <a:t>.</a:t>
            </a:r>
            <a:endParaRPr lang="en-US" sz="1400" dirty="0"/>
          </a:p>
        </p:txBody>
      </p:sp>
      <p:sp>
        <p:nvSpPr>
          <p:cNvPr id="7" name="مربع نص 6"/>
          <p:cNvSpPr txBox="1"/>
          <p:nvPr/>
        </p:nvSpPr>
        <p:spPr>
          <a:xfrm>
            <a:off x="780123" y="5805264"/>
            <a:ext cx="4367942" cy="1200329"/>
          </a:xfrm>
          <a:prstGeom prst="rect">
            <a:avLst/>
          </a:prstGeom>
          <a:noFill/>
        </p:spPr>
        <p:txBody>
          <a:bodyPr wrap="square" rtlCol="1">
            <a:spAutoFit/>
          </a:bodyPr>
          <a:lstStyle/>
          <a:p>
            <a:pPr algn="l" rtl="0"/>
            <a:r>
              <a:rPr lang="en-US" sz="2400" b="1" dirty="0">
                <a:solidFill>
                  <a:srgbClr val="778858"/>
                </a:solidFill>
              </a:rPr>
              <a:t>Exceptional Service for an Outstanding </a:t>
            </a:r>
            <a:r>
              <a:rPr lang="en-US" sz="2400" b="1" dirty="0" smtClean="0">
                <a:solidFill>
                  <a:srgbClr val="778858"/>
                </a:solidFill>
              </a:rPr>
              <a:t>Experience</a:t>
            </a:r>
            <a:r>
              <a:rPr lang="ar-LY" sz="2400" b="1" dirty="0" smtClean="0">
                <a:solidFill>
                  <a:srgbClr val="778858"/>
                </a:solidFill>
              </a:rPr>
              <a:t>...</a:t>
            </a:r>
            <a:endParaRPr lang="en-US" sz="2400" dirty="0">
              <a:solidFill>
                <a:srgbClr val="778858"/>
              </a:solidFill>
            </a:endParaRPr>
          </a:p>
          <a:p>
            <a:pPr algn="l" rtl="0"/>
            <a:endParaRPr lang="en-US" sz="2400" b="1" dirty="0">
              <a:solidFill>
                <a:srgbClr val="778858"/>
              </a:solidFill>
              <a:latin typeface="Agency FB" panose="020B0503020202020204" pitchFamily="34" charset="0"/>
              <a:cs typeface="Akhbar MT" pitchFamily="2" charset="-78"/>
            </a:endParaRPr>
          </a:p>
        </p:txBody>
      </p:sp>
    </p:spTree>
    <p:extLst>
      <p:ext uri="{BB962C8B-B14F-4D97-AF65-F5344CB8AC3E}">
        <p14:creationId xmlns:p14="http://schemas.microsoft.com/office/powerpoint/2010/main" val="30463983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38" y="1118350"/>
            <a:ext cx="5423958" cy="3894826"/>
          </a:xfrm>
        </p:spPr>
      </p:pic>
      <p:sp>
        <p:nvSpPr>
          <p:cNvPr id="5" name="مستطيل 4"/>
          <p:cNvSpPr/>
          <p:nvPr/>
        </p:nvSpPr>
        <p:spPr>
          <a:xfrm>
            <a:off x="5436096" y="0"/>
            <a:ext cx="3707904" cy="6858000"/>
          </a:xfrm>
          <a:prstGeom prst="rect">
            <a:avLst/>
          </a:prstGeom>
          <a:solidFill>
            <a:schemeClr val="accent3">
              <a:lumMod val="50000"/>
              <a:alpha val="66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rtl="0"/>
            <a:r>
              <a:rPr lang="ar-LY" sz="2400" b="1" dirty="0" smtClean="0"/>
              <a:t> </a:t>
            </a:r>
            <a:r>
              <a:rPr lang="en-US" sz="2400" b="1" dirty="0" smtClean="0"/>
              <a:t>Our Vision: </a:t>
            </a:r>
            <a:endParaRPr lang="en-US" sz="2400" b="1" dirty="0"/>
          </a:p>
          <a:p>
            <a:pPr algn="l" rtl="0"/>
            <a:r>
              <a:rPr lang="en-US" sz="2400" dirty="0"/>
              <a:t>To become one of the leading providers of innovative insurance services in the Libyan market by developing insurance products that meet customer expectations and keep pace with the development of various economic sectors, while adhering to the highest standards of quality and efficiency</a:t>
            </a:r>
            <a:r>
              <a:rPr lang="en-US" sz="2400" dirty="0" smtClean="0"/>
              <a:t>.</a:t>
            </a:r>
            <a:endParaRPr lang="en-US" sz="2400" dirty="0"/>
          </a:p>
        </p:txBody>
      </p:sp>
      <p:sp>
        <p:nvSpPr>
          <p:cNvPr id="3" name="مربع نص 2"/>
          <p:cNvSpPr txBox="1"/>
          <p:nvPr/>
        </p:nvSpPr>
        <p:spPr>
          <a:xfrm>
            <a:off x="33004" y="5589240"/>
            <a:ext cx="5403092" cy="1569660"/>
          </a:xfrm>
          <a:prstGeom prst="rect">
            <a:avLst/>
          </a:prstGeom>
          <a:noFill/>
        </p:spPr>
        <p:txBody>
          <a:bodyPr wrap="square" rtlCol="1">
            <a:spAutoFit/>
          </a:bodyPr>
          <a:lstStyle/>
          <a:p>
            <a:pPr algn="ctr"/>
            <a:r>
              <a:rPr lang="en-US" sz="3200" b="1" dirty="0">
                <a:solidFill>
                  <a:schemeClr val="accent3">
                    <a:lumMod val="50000"/>
                  </a:schemeClr>
                </a:solidFill>
                <a:latin typeface="Arabic Typesetting" panose="03020402040406030203" pitchFamily="66" charset="-78"/>
                <a:cs typeface="Arabic Typesetting" panose="03020402040406030203" pitchFamily="66" charset="-78"/>
              </a:rPr>
              <a:t>Al-</a:t>
            </a:r>
            <a:r>
              <a:rPr lang="en-US" sz="3200" b="1" dirty="0" err="1">
                <a:solidFill>
                  <a:schemeClr val="accent3">
                    <a:lumMod val="50000"/>
                  </a:schemeClr>
                </a:solidFill>
                <a:latin typeface="Arabic Typesetting" panose="03020402040406030203" pitchFamily="66" charset="-78"/>
                <a:cs typeface="Arabic Typesetting" panose="03020402040406030203" pitchFamily="66" charset="-78"/>
              </a:rPr>
              <a:t>Watikon</a:t>
            </a:r>
            <a:r>
              <a:rPr lang="en-US" sz="3200" b="1" dirty="0">
                <a:solidFill>
                  <a:schemeClr val="accent3">
                    <a:lumMod val="50000"/>
                  </a:schemeClr>
                </a:solidFill>
                <a:latin typeface="Arabic Typesetting" panose="03020402040406030203" pitchFamily="66" charset="-78"/>
                <a:cs typeface="Arabic Typesetting" panose="03020402040406030203" pitchFamily="66" charset="-78"/>
              </a:rPr>
              <a:t> African Insurance – The Protection You Deserve</a:t>
            </a:r>
          </a:p>
          <a:p>
            <a:pPr algn="ctr"/>
            <a:endParaRPr lang="en-US" sz="3200" b="1" dirty="0">
              <a:solidFill>
                <a:schemeClr val="accent3">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8880638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LY"/>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0665" y="0"/>
            <a:ext cx="8376227" cy="5087873"/>
          </a:xfrm>
        </p:spPr>
      </p:pic>
      <p:sp>
        <p:nvSpPr>
          <p:cNvPr id="5" name="مستطيل مستدير الزوايا 4"/>
          <p:cNvSpPr/>
          <p:nvPr/>
        </p:nvSpPr>
        <p:spPr>
          <a:xfrm>
            <a:off x="0" y="2348880"/>
            <a:ext cx="3779912" cy="4509120"/>
          </a:xfrm>
          <a:prstGeom prst="roundRect">
            <a:avLst/>
          </a:prstGeom>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l" rtl="0"/>
            <a:r>
              <a:rPr lang="en-US" sz="2000" b="1" dirty="0" smtClean="0"/>
              <a:t>Our Mission:</a:t>
            </a:r>
            <a:endParaRPr lang="en-US" sz="2000" b="1" dirty="0"/>
          </a:p>
          <a:p>
            <a:pPr algn="l" rtl="0"/>
            <a:r>
              <a:rPr lang="en-US" sz="2000" dirty="0"/>
              <a:t>We are committed to understanding our clients’ needs and delivering carefully tailored insurance solutions that provide protection and peace of mind, while ensuring prompt and transparent claims handling services through qualified technical professionals and a professional approach that reflects the company’s credibility</a:t>
            </a:r>
            <a:r>
              <a:rPr lang="en-US" sz="2000" dirty="0" smtClean="0"/>
              <a:t>.</a:t>
            </a:r>
            <a:endParaRPr lang="en-US" sz="2000" dirty="0"/>
          </a:p>
        </p:txBody>
      </p:sp>
      <p:sp>
        <p:nvSpPr>
          <p:cNvPr id="6" name="مربع نص 5"/>
          <p:cNvSpPr txBox="1"/>
          <p:nvPr/>
        </p:nvSpPr>
        <p:spPr>
          <a:xfrm>
            <a:off x="4139952" y="5676495"/>
            <a:ext cx="4546848" cy="707886"/>
          </a:xfrm>
          <a:prstGeom prst="rect">
            <a:avLst/>
          </a:prstGeom>
          <a:noFill/>
        </p:spPr>
        <p:txBody>
          <a:bodyPr wrap="square" rtlCol="1">
            <a:spAutoFit/>
          </a:bodyPr>
          <a:lstStyle/>
          <a:p>
            <a:pPr algn="l" rtl="0"/>
            <a:r>
              <a:rPr lang="en-US" sz="2000" b="1" dirty="0">
                <a:solidFill>
                  <a:schemeClr val="accent3">
                    <a:lumMod val="50000"/>
                  </a:schemeClr>
                </a:solidFill>
                <a:cs typeface="Akhbar MT" pitchFamily="2" charset="-78"/>
              </a:rPr>
              <a:t>Al-</a:t>
            </a:r>
            <a:r>
              <a:rPr lang="en-US" sz="2000" b="1" dirty="0" err="1">
                <a:solidFill>
                  <a:schemeClr val="accent3">
                    <a:lumMod val="50000"/>
                  </a:schemeClr>
                </a:solidFill>
                <a:cs typeface="Akhbar MT" pitchFamily="2" charset="-78"/>
              </a:rPr>
              <a:t>Watikon</a:t>
            </a:r>
            <a:r>
              <a:rPr lang="en-US" sz="2000" b="1" dirty="0">
                <a:solidFill>
                  <a:schemeClr val="accent3">
                    <a:lumMod val="50000"/>
                  </a:schemeClr>
                </a:solidFill>
                <a:cs typeface="Akhbar MT" pitchFamily="2" charset="-78"/>
              </a:rPr>
              <a:t> African Insurance – Your Partner in Security and Peace of Mind...</a:t>
            </a:r>
            <a:endParaRPr lang="en-US" sz="2000" b="1" dirty="0">
              <a:solidFill>
                <a:schemeClr val="accent3">
                  <a:lumMod val="50000"/>
                </a:schemeClr>
              </a:solidFill>
              <a:cs typeface="Akhbar MT" pitchFamily="2" charset="-78"/>
            </a:endParaRPr>
          </a:p>
        </p:txBody>
      </p:sp>
    </p:spTree>
    <p:extLst>
      <p:ext uri="{BB962C8B-B14F-4D97-AF65-F5344CB8AC3E}">
        <p14:creationId xmlns:p14="http://schemas.microsoft.com/office/powerpoint/2010/main" val="20157391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6516216" cy="6309320"/>
          </a:xfrm>
        </p:spPr>
      </p:pic>
      <p:sp>
        <p:nvSpPr>
          <p:cNvPr id="5" name="مستطيل مستدير الزوايا 4"/>
          <p:cNvSpPr/>
          <p:nvPr/>
        </p:nvSpPr>
        <p:spPr>
          <a:xfrm>
            <a:off x="5508104" y="-60852"/>
            <a:ext cx="3783779" cy="6838224"/>
          </a:xfrm>
          <a:prstGeom prst="roundRect">
            <a:avLst/>
          </a:prstGeom>
          <a:solidFill>
            <a:schemeClr val="accent3">
              <a:alpha val="63000"/>
            </a:schemeClr>
          </a:solid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l"/>
            <a:r>
              <a:rPr lang="en-US" sz="2000" b="1" dirty="0" smtClean="0">
                <a:solidFill>
                  <a:srgbClr val="163D2B"/>
                </a:solidFill>
              </a:rPr>
              <a:t>Our </a:t>
            </a:r>
            <a:r>
              <a:rPr lang="en-US" sz="2000" b="1" dirty="0">
                <a:solidFill>
                  <a:srgbClr val="163D2B"/>
                </a:solidFill>
              </a:rPr>
              <a:t>Core </a:t>
            </a:r>
            <a:r>
              <a:rPr lang="en-US" sz="2000" b="1" dirty="0" smtClean="0">
                <a:solidFill>
                  <a:srgbClr val="163D2B"/>
                </a:solidFill>
              </a:rPr>
              <a:t>Values: </a:t>
            </a:r>
            <a:r>
              <a:rPr lang="ar-LY" sz="2000" b="1" dirty="0" smtClean="0">
                <a:solidFill>
                  <a:srgbClr val="163D2B"/>
                </a:solidFill>
              </a:rPr>
              <a:t> </a:t>
            </a:r>
            <a:endParaRPr lang="en-US" sz="2000" b="1" dirty="0">
              <a:solidFill>
                <a:srgbClr val="163D2B"/>
              </a:solidFill>
            </a:endParaRPr>
          </a:p>
          <a:p>
            <a:pPr algn="l"/>
            <a:r>
              <a:rPr lang="en-US" sz="2000" dirty="0">
                <a:solidFill>
                  <a:srgbClr val="163D2B"/>
                </a:solidFill>
              </a:rPr>
              <a:t>• Trust and transparency in dealing with clients and partners.</a:t>
            </a:r>
          </a:p>
          <a:p>
            <a:pPr algn="l"/>
            <a:r>
              <a:rPr lang="en-US" sz="2000" dirty="0">
                <a:solidFill>
                  <a:srgbClr val="163D2B"/>
                </a:solidFill>
              </a:rPr>
              <a:t>• Professionalism in underwriting, claims management, and customer service.</a:t>
            </a:r>
          </a:p>
          <a:p>
            <a:pPr algn="l"/>
            <a:r>
              <a:rPr lang="en-US" sz="2000" dirty="0">
                <a:solidFill>
                  <a:srgbClr val="163D2B"/>
                </a:solidFill>
              </a:rPr>
              <a:t>• Commitment to providing practical solutions tailored to the nature of each risk.</a:t>
            </a:r>
          </a:p>
          <a:p>
            <a:pPr algn="l"/>
            <a:r>
              <a:rPr lang="en-US" sz="2000" dirty="0">
                <a:solidFill>
                  <a:srgbClr val="163D2B"/>
                </a:solidFill>
              </a:rPr>
              <a:t>• Fast and flexible response to market needs.</a:t>
            </a:r>
          </a:p>
          <a:p>
            <a:pPr algn="l"/>
            <a:r>
              <a:rPr lang="en-US" sz="2000" dirty="0">
                <a:solidFill>
                  <a:srgbClr val="163D2B"/>
                </a:solidFill>
              </a:rPr>
              <a:t>• Building long-term relationships based on quality and sustainability</a:t>
            </a:r>
            <a:r>
              <a:rPr lang="en-US" sz="2000" dirty="0" smtClean="0">
                <a:solidFill>
                  <a:srgbClr val="163D2B"/>
                </a:solidFill>
              </a:rPr>
              <a:t>.</a:t>
            </a:r>
            <a:endParaRPr lang="en-US" sz="2000" dirty="0">
              <a:solidFill>
                <a:srgbClr val="163D2B"/>
              </a:solidFill>
            </a:endParaRPr>
          </a:p>
        </p:txBody>
      </p:sp>
      <p:sp>
        <p:nvSpPr>
          <p:cNvPr id="3" name="Rounded Rectangle 2"/>
          <p:cNvSpPr/>
          <p:nvPr/>
        </p:nvSpPr>
        <p:spPr>
          <a:xfrm>
            <a:off x="0" y="5841268"/>
            <a:ext cx="5364088" cy="936104"/>
          </a:xfrm>
          <a:prstGeom prst="roundRect">
            <a:avLst/>
          </a:prstGeom>
          <a:solidFill>
            <a:schemeClr val="accent3">
              <a:alpha val="61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l" rtl="0"/>
            <a:r>
              <a:rPr lang="en-US" sz="2400" b="1" dirty="0">
                <a:solidFill>
                  <a:srgbClr val="163D2B"/>
                </a:solidFill>
              </a:rPr>
              <a:t>Strong Values for Distinguished Service</a:t>
            </a:r>
            <a:endParaRPr lang="en-US" sz="2400" dirty="0">
              <a:solidFill>
                <a:srgbClr val="163D2B"/>
              </a:solidFill>
            </a:endParaRPr>
          </a:p>
        </p:txBody>
      </p:sp>
    </p:spTree>
    <p:extLst>
      <p:ext uri="{BB962C8B-B14F-4D97-AF65-F5344CB8AC3E}">
        <p14:creationId xmlns:p14="http://schemas.microsoft.com/office/powerpoint/2010/main" val="38392609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LY"/>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772620"/>
          </a:xfrm>
        </p:spPr>
      </p:pic>
      <p:sp>
        <p:nvSpPr>
          <p:cNvPr id="5" name="مستطيل مستدير الزوايا 4"/>
          <p:cNvSpPr/>
          <p:nvPr/>
        </p:nvSpPr>
        <p:spPr>
          <a:xfrm>
            <a:off x="0" y="1"/>
            <a:ext cx="2411760" cy="6772620"/>
          </a:xfrm>
          <a:prstGeom prst="roundRect">
            <a:avLst/>
          </a:prstGeom>
          <a:solidFill>
            <a:schemeClr val="bg2">
              <a:lumMod val="90000"/>
              <a:alpha val="86667"/>
            </a:schemeClr>
          </a:solid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l" rtl="0"/>
            <a:r>
              <a:rPr lang="en-US" sz="1600" b="1" dirty="0" smtClean="0">
                <a:solidFill>
                  <a:srgbClr val="163D2B"/>
                </a:solidFill>
              </a:rPr>
              <a:t>Our Objectives:</a:t>
            </a:r>
            <a:endParaRPr lang="en-US" sz="1600" b="1" dirty="0">
              <a:solidFill>
                <a:srgbClr val="163D2B"/>
              </a:solidFill>
            </a:endParaRPr>
          </a:p>
          <a:p>
            <a:pPr algn="l" rtl="0"/>
            <a:r>
              <a:rPr lang="en-US" sz="1600" dirty="0">
                <a:solidFill>
                  <a:srgbClr val="163D2B"/>
                </a:solidFill>
              </a:rPr>
              <a:t>• Support and strengthen the role of insurance in protecting the national economy.</a:t>
            </a:r>
          </a:p>
          <a:p>
            <a:pPr algn="l" rtl="0"/>
            <a:r>
              <a:rPr lang="en-US" sz="1600" dirty="0">
                <a:solidFill>
                  <a:srgbClr val="163D2B"/>
                </a:solidFill>
              </a:rPr>
              <a:t>• Deliver competitive insurance services based on quality and efficiency.</a:t>
            </a:r>
          </a:p>
          <a:p>
            <a:pPr algn="l" rtl="0"/>
            <a:r>
              <a:rPr lang="en-US" sz="1600" dirty="0">
                <a:solidFill>
                  <a:srgbClr val="163D2B"/>
                </a:solidFill>
              </a:rPr>
              <a:t>• Enhance insurance awareness within society.</a:t>
            </a:r>
          </a:p>
          <a:p>
            <a:pPr algn="l" rtl="0"/>
            <a:r>
              <a:rPr lang="en-US" sz="1600" dirty="0">
                <a:solidFill>
                  <a:srgbClr val="163D2B"/>
                </a:solidFill>
              </a:rPr>
              <a:t>• Develop comprehensive insurance products that meet diverse needs.</a:t>
            </a:r>
          </a:p>
          <a:p>
            <a:pPr algn="l" rtl="0"/>
            <a:r>
              <a:rPr lang="en-US" sz="1600" dirty="0">
                <a:solidFill>
                  <a:srgbClr val="163D2B"/>
                </a:solidFill>
              </a:rPr>
              <a:t>• Foster continuous innovation in insurance programs and solutions.</a:t>
            </a:r>
          </a:p>
          <a:p>
            <a:pPr algn="l" rtl="0"/>
            <a:r>
              <a:rPr lang="en-US" sz="1600" dirty="0">
                <a:solidFill>
                  <a:srgbClr val="163D2B"/>
                </a:solidFill>
              </a:rPr>
              <a:t>• Achieve sustainable growth and profitability that support the company's continuity.</a:t>
            </a:r>
          </a:p>
          <a:p>
            <a:pPr algn="ctr" rtl="0"/>
            <a:endParaRPr lang="ar-LY" sz="1600" dirty="0">
              <a:solidFill>
                <a:srgbClr val="163D2B"/>
              </a:solidFill>
              <a:cs typeface="Akhbar MT" pitchFamily="2" charset="-78"/>
            </a:endParaRPr>
          </a:p>
        </p:txBody>
      </p:sp>
      <p:sp>
        <p:nvSpPr>
          <p:cNvPr id="3" name="Rounded Rectangle 2"/>
          <p:cNvSpPr/>
          <p:nvPr/>
        </p:nvSpPr>
        <p:spPr>
          <a:xfrm>
            <a:off x="6300192" y="5807120"/>
            <a:ext cx="2833642" cy="936104"/>
          </a:xfrm>
          <a:prstGeom prst="roundRect">
            <a:avLst/>
          </a:prstGeom>
          <a:solidFill>
            <a:srgbClr val="FFFFFF">
              <a:alpha val="73725"/>
            </a:srgb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a:solidFill>
                  <a:srgbClr val="003300"/>
                </a:solidFill>
                <a:cs typeface="Akhbar MT" pitchFamily="2" charset="-78"/>
              </a:rPr>
              <a:t>Al-</a:t>
            </a:r>
            <a:r>
              <a:rPr lang="en-US" b="1" dirty="0" err="1">
                <a:solidFill>
                  <a:srgbClr val="003300"/>
                </a:solidFill>
                <a:cs typeface="Akhbar MT" pitchFamily="2" charset="-78"/>
              </a:rPr>
              <a:t>Watikon</a:t>
            </a:r>
            <a:r>
              <a:rPr lang="en-US" b="1" dirty="0">
                <a:solidFill>
                  <a:srgbClr val="003300"/>
                </a:solidFill>
                <a:cs typeface="Akhbar MT" pitchFamily="2" charset="-78"/>
              </a:rPr>
              <a:t> African Insurance – </a:t>
            </a:r>
            <a:r>
              <a:rPr lang="en-US" b="1" dirty="0" smtClean="0">
                <a:solidFill>
                  <a:srgbClr val="003300"/>
                </a:solidFill>
                <a:cs typeface="Akhbar MT" pitchFamily="2" charset="-78"/>
              </a:rPr>
              <a:t>Building Trust Enhancing security.. </a:t>
            </a:r>
            <a:endParaRPr lang="en-US" b="1" dirty="0">
              <a:solidFill>
                <a:srgbClr val="003300"/>
              </a:solidFill>
              <a:cs typeface="Akhbar MT" pitchFamily="2" charset="-78"/>
            </a:endParaRPr>
          </a:p>
        </p:txBody>
      </p:sp>
    </p:spTree>
    <p:extLst>
      <p:ext uri="{BB962C8B-B14F-4D97-AF65-F5344CB8AC3E}">
        <p14:creationId xmlns:p14="http://schemas.microsoft.com/office/powerpoint/2010/main" val="120866014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grpSp>
        <p:nvGrpSpPr>
          <p:cNvPr id="14" name="Group 13"/>
          <p:cNvGrpSpPr/>
          <p:nvPr/>
        </p:nvGrpSpPr>
        <p:grpSpPr>
          <a:xfrm>
            <a:off x="0" y="0"/>
            <a:ext cx="9144000" cy="6858000"/>
            <a:chOff x="0" y="0"/>
            <a:chExt cx="9144000" cy="685800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35395" cy="6858000"/>
            </a:xfrm>
            <a:prstGeom prst="rect">
              <a:avLst/>
            </a:prstGeom>
          </p:spPr>
        </p:pic>
        <p:sp>
          <p:nvSpPr>
            <p:cNvPr id="324" name="Google Shape;324;p23"/>
            <p:cNvSpPr/>
            <p:nvPr/>
          </p:nvSpPr>
          <p:spPr>
            <a:xfrm>
              <a:off x="5616145" y="1152052"/>
              <a:ext cx="3527855" cy="1306187"/>
            </a:xfrm>
            <a:custGeom>
              <a:avLst/>
              <a:gdLst/>
              <a:ahLst/>
              <a:cxnLst/>
              <a:rect l="l" t="t" r="r" b="b"/>
              <a:pathLst>
                <a:path w="4066641" h="812800" extrusionOk="0">
                  <a:moveTo>
                    <a:pt x="0" y="0"/>
                  </a:moveTo>
                  <a:lnTo>
                    <a:pt x="4066641" y="0"/>
                  </a:lnTo>
                  <a:lnTo>
                    <a:pt x="4066641" y="812800"/>
                  </a:lnTo>
                  <a:lnTo>
                    <a:pt x="0" y="812800"/>
                  </a:lnTo>
                  <a:close/>
                </a:path>
              </a:pathLst>
            </a:custGeom>
            <a:gradFill flip="none" rotWithShape="1">
              <a:gsLst>
                <a:gs pos="0">
                  <a:schemeClr val="accent3">
                    <a:alpha val="60000"/>
                    <a:lumMod val="98000"/>
                  </a:schemeClr>
                </a:gs>
                <a:gs pos="23000">
                  <a:schemeClr val="accent3">
                    <a:lumMod val="89000"/>
                  </a:schemeClr>
                </a:gs>
                <a:gs pos="69000">
                  <a:schemeClr val="accent3">
                    <a:lumMod val="75000"/>
                  </a:schemeClr>
                </a:gs>
                <a:gs pos="97000">
                  <a:schemeClr val="accent3">
                    <a:lumMod val="70000"/>
                  </a:schemeClr>
                </a:gs>
              </a:gsLst>
              <a:path path="rect">
                <a:fillToRect l="100000" t="100000"/>
              </a:path>
              <a:tileRect r="-100000" b="-100000"/>
            </a:gradFill>
            <a:ln>
              <a:noFill/>
            </a:ln>
          </p:spPr>
          <p:style>
            <a:lnRef idx="0">
              <a:scrgbClr r="0" g="0" b="0"/>
            </a:lnRef>
            <a:fillRef idx="1003">
              <a:schemeClr val="lt1"/>
            </a:fillRef>
            <a:effectRef idx="0">
              <a:scrgbClr r="0" g="0" b="0"/>
            </a:effectRef>
            <a:fontRef idx="major"/>
          </p:style>
        </p:sp>
        <p:sp>
          <p:nvSpPr>
            <p:cNvPr id="6" name="TextBox 5"/>
            <p:cNvSpPr txBox="1"/>
            <p:nvPr/>
          </p:nvSpPr>
          <p:spPr>
            <a:xfrm>
              <a:off x="5594390" y="1190025"/>
              <a:ext cx="3549610" cy="1477328"/>
            </a:xfrm>
            <a:prstGeom prst="rect">
              <a:avLst/>
            </a:prstGeom>
            <a:noFill/>
          </p:spPr>
          <p:txBody>
            <a:bodyPr wrap="square" rtlCol="0">
              <a:spAutoFit/>
            </a:bodyPr>
            <a:lstStyle/>
            <a:p>
              <a:pPr algn="l" rtl="0"/>
              <a:r>
                <a:rPr lang="en-US" b="1" dirty="0" smtClean="0">
                  <a:solidFill>
                    <a:schemeClr val="bg1"/>
                  </a:solidFill>
                </a:rPr>
                <a:t>Flexible </a:t>
              </a:r>
              <a:r>
                <a:rPr lang="en-US" b="1" dirty="0">
                  <a:solidFill>
                    <a:schemeClr val="bg1"/>
                  </a:solidFill>
                </a:rPr>
                <a:t>Insurance </a:t>
              </a:r>
              <a:r>
                <a:rPr lang="en-US" b="1" dirty="0" smtClean="0">
                  <a:solidFill>
                    <a:schemeClr val="bg1"/>
                  </a:solidFill>
                </a:rPr>
                <a:t>Solutions</a:t>
              </a:r>
              <a:r>
                <a:rPr lang="ar-LY" b="1" dirty="0" smtClean="0">
                  <a:solidFill>
                    <a:schemeClr val="bg1"/>
                  </a:solidFill>
                </a:rPr>
                <a:t>:</a:t>
              </a:r>
              <a:endParaRPr lang="en-US" b="1" dirty="0">
                <a:solidFill>
                  <a:schemeClr val="bg1"/>
                </a:solidFill>
              </a:endParaRPr>
            </a:p>
            <a:p>
              <a:pPr algn="l" rtl="0"/>
              <a:r>
                <a:rPr lang="en-US" dirty="0">
                  <a:solidFill>
                    <a:schemeClr val="bg1"/>
                  </a:solidFill>
                </a:rPr>
                <a:t>Products tailored to meet the needs of individuals, organizations, and various sectors.</a:t>
              </a:r>
            </a:p>
            <a:p>
              <a:pPr algn="l" rtl="0"/>
              <a:r>
                <a:rPr lang="en-US" dirty="0" smtClean="0">
                  <a:solidFill>
                    <a:schemeClr val="bg1"/>
                  </a:solidFill>
                  <a:cs typeface="+mj-cs"/>
                </a:rPr>
                <a:t>.</a:t>
              </a:r>
              <a:endParaRPr lang="en-US" dirty="0">
                <a:solidFill>
                  <a:schemeClr val="bg1"/>
                </a:solidFill>
                <a:cs typeface="+mj-cs"/>
              </a:endParaRPr>
            </a:p>
          </p:txBody>
        </p:sp>
        <p:sp>
          <p:nvSpPr>
            <p:cNvPr id="10" name="Rounded Rectangle 9"/>
            <p:cNvSpPr/>
            <p:nvPr/>
          </p:nvSpPr>
          <p:spPr>
            <a:xfrm>
              <a:off x="5709342" y="153389"/>
              <a:ext cx="2808312" cy="755140"/>
            </a:xfrm>
            <a:prstGeom prst="roundRect">
              <a:avLst/>
            </a:prstGeom>
            <a:gradFill>
              <a:gsLst>
                <a:gs pos="0">
                  <a:schemeClr val="accent3">
                    <a:alpha val="60000"/>
                    <a:lumMod val="98000"/>
                  </a:schemeClr>
                </a:gs>
                <a:gs pos="23000">
                  <a:schemeClr val="accent3">
                    <a:lumMod val="89000"/>
                  </a:schemeClr>
                </a:gs>
                <a:gs pos="69000">
                  <a:schemeClr val="accent3">
                    <a:lumMod val="75000"/>
                  </a:schemeClr>
                </a:gs>
                <a:gs pos="97000">
                  <a:schemeClr val="accent3">
                    <a:lumMod val="70000"/>
                  </a:schemeClr>
                </a:gs>
              </a:gsLst>
              <a:path path="rect">
                <a:fillToRect l="100000" t="100000"/>
              </a:path>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l" rtl="0"/>
              <a:r>
                <a:rPr lang="en-US" b="1" dirty="0"/>
                <a:t>Strengths &amp; Competitive </a:t>
              </a:r>
              <a:r>
                <a:rPr lang="en-US" b="1" dirty="0" smtClean="0"/>
                <a:t>Advantages</a:t>
              </a:r>
              <a:r>
                <a:rPr lang="ar-LY" b="1" dirty="0" smtClean="0"/>
                <a:t>: </a:t>
              </a:r>
              <a:endParaRPr lang="en-US" b="1" dirty="0"/>
            </a:p>
          </p:txBody>
        </p:sp>
      </p:grpSp>
      <p:sp>
        <p:nvSpPr>
          <p:cNvPr id="40" name="Google Shape;324;p23"/>
          <p:cNvSpPr/>
          <p:nvPr/>
        </p:nvSpPr>
        <p:spPr>
          <a:xfrm>
            <a:off x="5652120" y="3961515"/>
            <a:ext cx="3491880" cy="1377167"/>
          </a:xfrm>
          <a:custGeom>
            <a:avLst/>
            <a:gdLst/>
            <a:ahLst/>
            <a:cxnLst/>
            <a:rect l="l" t="t" r="r" b="b"/>
            <a:pathLst>
              <a:path w="4066641" h="812800" extrusionOk="0">
                <a:moveTo>
                  <a:pt x="0" y="0"/>
                </a:moveTo>
                <a:lnTo>
                  <a:pt x="4066641" y="0"/>
                </a:lnTo>
                <a:lnTo>
                  <a:pt x="4066641" y="812800"/>
                </a:lnTo>
                <a:lnTo>
                  <a:pt x="0" y="812800"/>
                </a:lnTo>
                <a:close/>
              </a:path>
            </a:pathLst>
          </a:custGeom>
          <a:gradFill flip="none" rotWithShape="1">
            <a:gsLst>
              <a:gs pos="0">
                <a:schemeClr val="accent3">
                  <a:alpha val="60000"/>
                  <a:lumMod val="98000"/>
                </a:schemeClr>
              </a:gs>
              <a:gs pos="23000">
                <a:schemeClr val="accent3">
                  <a:lumMod val="89000"/>
                </a:schemeClr>
              </a:gs>
              <a:gs pos="69000">
                <a:schemeClr val="accent3">
                  <a:lumMod val="75000"/>
                </a:schemeClr>
              </a:gs>
              <a:gs pos="97000">
                <a:schemeClr val="accent3">
                  <a:lumMod val="70000"/>
                </a:schemeClr>
              </a:gs>
            </a:gsLst>
            <a:path path="rect">
              <a:fillToRect l="100000" t="100000"/>
            </a:path>
            <a:tileRect r="-100000" b="-100000"/>
          </a:gradFill>
          <a:ln>
            <a:noFill/>
          </a:ln>
        </p:spPr>
        <p:style>
          <a:lnRef idx="0">
            <a:scrgbClr r="0" g="0" b="0"/>
          </a:lnRef>
          <a:fillRef idx="1003">
            <a:schemeClr val="lt1"/>
          </a:fillRef>
          <a:effectRef idx="0">
            <a:scrgbClr r="0" g="0" b="0"/>
          </a:effectRef>
          <a:fontRef idx="major"/>
        </p:style>
        <p:txBody>
          <a:bodyPr/>
          <a:lstStyle/>
          <a:p>
            <a:pPr algn="l" rtl="0"/>
            <a:r>
              <a:rPr lang="en-US" b="1" dirty="0" smtClean="0">
                <a:solidFill>
                  <a:schemeClr val="bg1"/>
                </a:solidFill>
              </a:rPr>
              <a:t>Specialized </a:t>
            </a:r>
            <a:r>
              <a:rPr lang="en-US" b="1" dirty="0">
                <a:solidFill>
                  <a:schemeClr val="bg1"/>
                </a:solidFill>
              </a:rPr>
              <a:t>Technical </a:t>
            </a:r>
            <a:r>
              <a:rPr lang="en-US" b="1" dirty="0" smtClean="0">
                <a:solidFill>
                  <a:schemeClr val="bg1"/>
                </a:solidFill>
              </a:rPr>
              <a:t>Team</a:t>
            </a:r>
            <a:r>
              <a:rPr lang="ar-LY" b="1" dirty="0" smtClean="0">
                <a:solidFill>
                  <a:schemeClr val="bg1"/>
                </a:solidFill>
              </a:rPr>
              <a:t>:</a:t>
            </a:r>
            <a:endParaRPr lang="en-US" b="1" dirty="0">
              <a:solidFill>
                <a:schemeClr val="bg1"/>
              </a:solidFill>
            </a:endParaRPr>
          </a:p>
          <a:p>
            <a:pPr algn="l" rtl="0"/>
            <a:r>
              <a:rPr lang="en-US" sz="1600" dirty="0">
                <a:solidFill>
                  <a:schemeClr val="bg1"/>
                </a:solidFill>
              </a:rPr>
              <a:t>Qualified professionals capable of assessing risks and designing insurance programs suitable for every type of activity</a:t>
            </a:r>
            <a:r>
              <a:rPr lang="en-US" sz="1600" dirty="0" smtClean="0">
                <a:solidFill>
                  <a:schemeClr val="bg1"/>
                </a:solidFill>
              </a:rPr>
              <a:t>.</a:t>
            </a:r>
            <a:endParaRPr lang="en-US" sz="1600" dirty="0">
              <a:solidFill>
                <a:schemeClr val="bg1"/>
              </a:solidFill>
            </a:endParaRPr>
          </a:p>
        </p:txBody>
      </p:sp>
      <p:pic>
        <p:nvPicPr>
          <p:cNvPr id="16" name="Picture 15"/>
          <p:cNvPicPr>
            <a:picLocks noChangeAspect="1"/>
          </p:cNvPicPr>
          <p:nvPr/>
        </p:nvPicPr>
        <p:blipFill>
          <a:blip r:embed="rId4"/>
          <a:stretch>
            <a:fillRect/>
          </a:stretch>
        </p:blipFill>
        <p:spPr>
          <a:xfrm>
            <a:off x="5623255" y="2584777"/>
            <a:ext cx="3549610" cy="1295879"/>
          </a:xfrm>
          <a:prstGeom prst="rect">
            <a:avLst/>
          </a:prstGeom>
        </p:spPr>
      </p:pic>
      <p:sp>
        <p:nvSpPr>
          <p:cNvPr id="42" name="TextBox 41"/>
          <p:cNvSpPr txBox="1"/>
          <p:nvPr/>
        </p:nvSpPr>
        <p:spPr>
          <a:xfrm>
            <a:off x="5594390" y="2571856"/>
            <a:ext cx="3456384" cy="1384995"/>
          </a:xfrm>
          <a:prstGeom prst="rect">
            <a:avLst/>
          </a:prstGeom>
          <a:noFill/>
        </p:spPr>
        <p:txBody>
          <a:bodyPr wrap="square" rtlCol="0">
            <a:spAutoFit/>
          </a:bodyPr>
          <a:lstStyle/>
          <a:p>
            <a:pPr algn="l" rtl="0"/>
            <a:r>
              <a:rPr lang="en-US" b="1" dirty="0" smtClean="0">
                <a:solidFill>
                  <a:schemeClr val="bg1"/>
                </a:solidFill>
              </a:rPr>
              <a:t>International </a:t>
            </a:r>
            <a:r>
              <a:rPr lang="en-US" b="1" dirty="0">
                <a:solidFill>
                  <a:schemeClr val="bg1"/>
                </a:solidFill>
              </a:rPr>
              <a:t>Reinsurance </a:t>
            </a:r>
            <a:r>
              <a:rPr lang="en-US" b="1" dirty="0" smtClean="0">
                <a:solidFill>
                  <a:schemeClr val="bg1"/>
                </a:solidFill>
              </a:rPr>
              <a:t>Partnerships</a:t>
            </a:r>
            <a:r>
              <a:rPr lang="ar-LY" b="1" dirty="0" smtClean="0">
                <a:solidFill>
                  <a:schemeClr val="bg1"/>
                </a:solidFill>
              </a:rPr>
              <a:t>:</a:t>
            </a:r>
            <a:endParaRPr lang="en-US" b="1" dirty="0">
              <a:solidFill>
                <a:schemeClr val="bg1"/>
              </a:solidFill>
            </a:endParaRPr>
          </a:p>
          <a:p>
            <a:pPr algn="l" rtl="0"/>
            <a:r>
              <a:rPr lang="en-US" sz="1600" dirty="0">
                <a:solidFill>
                  <a:schemeClr val="bg1"/>
                </a:solidFill>
              </a:rPr>
              <a:t>Cooperation with international reinsurance markets and brokers, supporting high insurance capacities</a:t>
            </a:r>
            <a:r>
              <a:rPr lang="en-US" sz="1600" dirty="0" smtClean="0">
                <a:solidFill>
                  <a:schemeClr val="bg1"/>
                </a:solidFill>
              </a:rPr>
              <a:t>.</a:t>
            </a:r>
            <a:endParaRPr lang="en-US" sz="1600" dirty="0">
              <a:solidFill>
                <a:schemeClr val="bg1"/>
              </a:solidFill>
            </a:endParaRPr>
          </a:p>
        </p:txBody>
      </p:sp>
      <p:pic>
        <p:nvPicPr>
          <p:cNvPr id="17" name="Picture 16"/>
          <p:cNvPicPr>
            <a:picLocks noChangeAspect="1"/>
          </p:cNvPicPr>
          <p:nvPr/>
        </p:nvPicPr>
        <p:blipFill>
          <a:blip r:embed="rId4"/>
          <a:stretch>
            <a:fillRect/>
          </a:stretch>
        </p:blipFill>
        <p:spPr>
          <a:xfrm>
            <a:off x="5652120" y="5390917"/>
            <a:ext cx="3491880" cy="1338322"/>
          </a:xfrm>
          <a:prstGeom prst="rect">
            <a:avLst/>
          </a:prstGeom>
        </p:spPr>
      </p:pic>
      <p:sp>
        <p:nvSpPr>
          <p:cNvPr id="18" name="Rectangle 17"/>
          <p:cNvSpPr/>
          <p:nvPr/>
        </p:nvSpPr>
        <p:spPr>
          <a:xfrm>
            <a:off x="5616145" y="5459913"/>
            <a:ext cx="3527855" cy="1354217"/>
          </a:xfrm>
          <a:prstGeom prst="rect">
            <a:avLst/>
          </a:prstGeom>
        </p:spPr>
        <p:txBody>
          <a:bodyPr wrap="square">
            <a:spAutoFit/>
          </a:bodyPr>
          <a:lstStyle/>
          <a:p>
            <a:pPr algn="l" rtl="0"/>
            <a:r>
              <a:rPr lang="en-US" b="1" dirty="0" smtClean="0">
                <a:solidFill>
                  <a:schemeClr val="bg1"/>
                </a:solidFill>
              </a:rPr>
              <a:t>Efficient </a:t>
            </a:r>
            <a:r>
              <a:rPr lang="en-US" b="1" dirty="0">
                <a:solidFill>
                  <a:schemeClr val="bg1"/>
                </a:solidFill>
              </a:rPr>
              <a:t>Claims </a:t>
            </a:r>
            <a:r>
              <a:rPr lang="en-US" b="1" dirty="0" smtClean="0">
                <a:solidFill>
                  <a:schemeClr val="bg1"/>
                </a:solidFill>
              </a:rPr>
              <a:t>Management</a:t>
            </a:r>
            <a:r>
              <a:rPr lang="ar-LY" b="1" dirty="0" smtClean="0">
                <a:solidFill>
                  <a:schemeClr val="bg1"/>
                </a:solidFill>
              </a:rPr>
              <a:t>:</a:t>
            </a:r>
            <a:endParaRPr lang="en-US" b="1" dirty="0">
              <a:solidFill>
                <a:schemeClr val="bg1"/>
              </a:solidFill>
            </a:endParaRPr>
          </a:p>
          <a:p>
            <a:pPr algn="l" rtl="0"/>
            <a:r>
              <a:rPr lang="en-US" sz="1600" dirty="0">
                <a:solidFill>
                  <a:schemeClr val="bg1"/>
                </a:solidFill>
              </a:rPr>
              <a:t>A methodology based on transparency and prompt follow-up of claims in accordance with technical and legal requirements.</a:t>
            </a: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170111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4446</TotalTime>
  <Words>810</Words>
  <Application>Microsoft Office PowerPoint</Application>
  <PresentationFormat>On-screen Show (4:3)</PresentationFormat>
  <Paragraphs>71</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Agency FB</vt:lpstr>
      <vt:lpstr>Akhbar MT</vt:lpstr>
      <vt:lpstr>Arabic Typesetting</vt:lpstr>
      <vt:lpstr>Arial</vt:lpstr>
      <vt:lpstr>Calibri</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شركة الواثقون</dc:creator>
  <cp:lastModifiedBy>الواثقون الافريقية</cp:lastModifiedBy>
  <cp:revision>70</cp:revision>
  <dcterms:created xsi:type="dcterms:W3CDTF">2026-05-19T11:09:29Z</dcterms:created>
  <dcterms:modified xsi:type="dcterms:W3CDTF">2026-06-09T10:03:34Z</dcterms:modified>
</cp:coreProperties>
</file>